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14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205585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36344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413412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369593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108068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295315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120549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329703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3075006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1131082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CC6200-82A1-4F7E-B725-5E8817E4616E}" type="datetimeFigureOut">
              <a:rPr kumimoji="1" lang="ja-JP" altLang="en-US" smtClean="0"/>
              <a:t>2022/10/29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376473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DCC6200-82A1-4F7E-B725-5E8817E4616E}" type="datetimeFigureOut">
              <a:rPr kumimoji="1" lang="ja-JP" altLang="en-US" smtClean="0"/>
              <a:t>2022/10/29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793FB9-510C-4461-B078-F6C8AB1FC316}" type="slidenum">
              <a:rPr kumimoji="1" lang="ja-JP" altLang="en-US" smtClean="0"/>
              <a:t>‹#›</a:t>
            </a:fld>
            <a:endParaRPr kumimoji="1" lang="ja-JP" altLang="en-US"/>
          </a:p>
        </p:txBody>
      </p:sp>
    </p:spTree>
    <p:extLst>
      <p:ext uri="{BB962C8B-B14F-4D97-AF65-F5344CB8AC3E}">
        <p14:creationId xmlns:p14="http://schemas.microsoft.com/office/powerpoint/2010/main" val="1596927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0718" y="1552752"/>
            <a:ext cx="6677144" cy="4641118"/>
          </a:xfrm>
        </p:spPr>
        <p:txBody>
          <a:bodyPr>
            <a:normAutofit fontScale="92500" lnSpcReduction="10000"/>
          </a:bodyPr>
          <a:lstStyle/>
          <a:p>
            <a:pPr algn="just"/>
            <a:r>
              <a:rPr kumimoji="1" lang="ja-JP" altLang="en-US" dirty="0"/>
              <a:t> </a:t>
            </a:r>
            <a:r>
              <a:rPr kumimoji="1" lang="ja-JP" altLang="en-US" sz="1400" dirty="0">
                <a:latin typeface="ＭＳ 明朝" panose="02020609040205080304" pitchFamily="17" charset="-128"/>
                <a:ea typeface="ＭＳ 明朝" panose="02020609040205080304" pitchFamily="17" charset="-128"/>
              </a:rPr>
              <a:t>　</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月</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23</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日（日）講堂において、海と深い関わりのある横須賀において「海を知り、海を守り、海を育む」ために活動をされている「よこすか市民会議（ＹＣＣ）」が主催するシンポジウムを開催しました。</a:t>
            </a:r>
          </a:p>
          <a:p>
            <a:pPr algn="just"/>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第</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部は「海の現状と未来」と題して観音崎自然博物館学芸部長の山田和彦氏が、温暖化によ</a:t>
            </a:r>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る</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横須賀の海</a:t>
            </a:r>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の</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磯焼け</a:t>
            </a:r>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の状況や</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、魚の種類の変化などについて紹介されました。このため、漁業では生息する魚や海藻の種類の変化に対応せざるを</a:t>
            </a:r>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え</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ず、一方</a:t>
            </a:r>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海岸線におけるごみの削減や砂地の復元など自然保護の重要性について</a:t>
            </a:r>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紹介</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されました。</a:t>
            </a:r>
          </a:p>
          <a:p>
            <a:pPr algn="just"/>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第</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2</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部では「陸（淡水域）の現状と未来」と題して観音崎自然博物館学芸員の佐野真吾氏が、横須賀の水田や里山が失われることで水生昆虫が激減して生態系が変化していることや、三浦半島という限られた範囲で見ると台風の後などに国内外来種がみられることなどが紹介されました。</a:t>
            </a:r>
          </a:p>
          <a:p>
            <a:pPr algn="just"/>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第</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3</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部では講師との交流トークが行われ、海釣りをされる方からは最近の魚種の変化が、水田の近くにお住まいの方からは見かけなくなった昆虫などについて活発な意見・情報がありました。</a:t>
            </a:r>
          </a:p>
          <a:p>
            <a:pPr algn="just"/>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研究者からは、生態系は</a:t>
            </a:r>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年々</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変わっておりその変化を把握するには広範囲で継続的な情報を蓄積する必要があり、気になる生物を見かけた時にはスマホ等で写真を撮り博物館への情報提供が求められました。</a:t>
            </a:r>
          </a:p>
          <a:p>
            <a:pPr algn="just"/>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シンポジウムには約</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120</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名の方が参加され、地元横須賀における具体的な地球温暖化や海洋汚染の影響も提示され</a:t>
            </a:r>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、その関連質問もあり</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地球環境への関心の高さもうかがえました</a:t>
            </a:r>
            <a:r>
              <a:rPr lang="ja-JP" altLang="en-US" sz="1400" kern="100" dirty="0">
                <a:effectLst/>
                <a:latin typeface="ＭＳ 明朝" panose="02020609040205080304" pitchFamily="17" charset="-128"/>
                <a:ea typeface="ＭＳ 明朝" panose="02020609040205080304" pitchFamily="17" charset="-128"/>
                <a:cs typeface="Times New Roman" panose="02020603050405020304" pitchFamily="18" charset="0"/>
              </a:rPr>
              <a:t>。また、</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高齢の参加者も多く、身近に生息していると思っていた昆虫や魚が実は</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年以前の記憶で、現状は全く異なっている事に驚かれる方もいました。。</a:t>
            </a:r>
          </a:p>
          <a:p>
            <a:pPr algn="just"/>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最後には、三笠保存会</a:t>
            </a:r>
            <a:r>
              <a:rPr lang="ja-JP" altLang="ja-JP" sz="1400" kern="100">
                <a:effectLst/>
                <a:latin typeface="ＭＳ 明朝" panose="02020609040205080304" pitchFamily="17" charset="-128"/>
                <a:ea typeface="ＭＳ 明朝" panose="02020609040205080304" pitchFamily="17" charset="-128"/>
                <a:cs typeface="Times New Roman" panose="02020603050405020304" pitchFamily="18" charset="0"/>
              </a:rPr>
              <a:t>が記念</a:t>
            </a:r>
            <a:r>
              <a:rPr lang="ja-JP" altLang="en-US" sz="1400" kern="100">
                <a:effectLst/>
                <a:latin typeface="ＭＳ 明朝" panose="02020609040205080304" pitchFamily="17" charset="-128"/>
                <a:ea typeface="ＭＳ 明朝" panose="02020609040205080304" pitchFamily="17" charset="-128"/>
                <a:cs typeface="Times New Roman" panose="02020603050405020304" pitchFamily="18" charset="0"/>
              </a:rPr>
              <a:t>艦</a:t>
            </a:r>
            <a:r>
              <a:rPr lang="ja-JP" altLang="ja-JP" sz="1400" kern="10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三笠」について紹介を行いました。</a:t>
            </a:r>
          </a:p>
        </p:txBody>
      </p:sp>
      <p:pic>
        <p:nvPicPr>
          <p:cNvPr id="9" name="図 8"/>
          <p:cNvPicPr/>
          <p:nvPr/>
        </p:nvPicPr>
        <p:blipFill>
          <a:blip r:embed="rId2">
            <a:extLst>
              <a:ext uri="{28A0092B-C50C-407E-A947-70E740481C1C}">
                <a14:useLocalDpi xmlns:a14="http://schemas.microsoft.com/office/drawing/2010/main" val="0"/>
              </a:ext>
            </a:extLst>
          </a:blip>
          <a:srcRect/>
          <a:stretch>
            <a:fillRect/>
          </a:stretch>
        </p:blipFill>
        <p:spPr bwMode="auto">
          <a:xfrm>
            <a:off x="2702814" y="86693"/>
            <a:ext cx="1545634" cy="671626"/>
          </a:xfrm>
          <a:prstGeom prst="rect">
            <a:avLst/>
          </a:prstGeom>
          <a:noFill/>
          <a:ln>
            <a:noFill/>
          </a:ln>
        </p:spPr>
      </p:pic>
      <p:sp>
        <p:nvSpPr>
          <p:cNvPr id="5" name="テキスト ボックス 4"/>
          <p:cNvSpPr txBox="1"/>
          <p:nvPr/>
        </p:nvSpPr>
        <p:spPr>
          <a:xfrm>
            <a:off x="319690" y="844866"/>
            <a:ext cx="6299200" cy="707886"/>
          </a:xfrm>
          <a:prstGeom prst="rect">
            <a:avLst/>
          </a:prstGeom>
          <a:noFill/>
        </p:spPr>
        <p:txBody>
          <a:bodyPr wrap="square" rtlCol="0">
            <a:spAutoFit/>
          </a:bodyPr>
          <a:lstStyle/>
          <a:p>
            <a:pPr algn="ctr"/>
            <a:r>
              <a:rPr kumimoji="1" lang="ja-JP" altLang="en-US" sz="2000" b="1" dirty="0">
                <a:solidFill>
                  <a:srgbClr val="002060"/>
                </a:solidFill>
                <a:latin typeface="HG明朝B" panose="02020809000000000000" pitchFamily="17" charset="-128"/>
                <a:ea typeface="HG明朝B" panose="02020809000000000000" pitchFamily="17" charset="-128"/>
              </a:rPr>
              <a:t>よこすか海洋シンポジウム２０２２</a:t>
            </a:r>
            <a:r>
              <a:rPr kumimoji="1" lang="en-US" altLang="ja-JP" sz="2000" b="1" dirty="0">
                <a:solidFill>
                  <a:srgbClr val="002060"/>
                </a:solidFill>
                <a:latin typeface="HG明朝B" panose="02020809000000000000" pitchFamily="17" charset="-128"/>
                <a:ea typeface="HG明朝B" panose="02020809000000000000" pitchFamily="17" charset="-128"/>
              </a:rPr>
              <a:t>(</a:t>
            </a:r>
            <a:r>
              <a:rPr kumimoji="1" lang="ja-JP" altLang="en-US" sz="2000" b="1" dirty="0">
                <a:solidFill>
                  <a:srgbClr val="002060"/>
                </a:solidFill>
                <a:latin typeface="HG明朝B" panose="02020809000000000000" pitchFamily="17" charset="-128"/>
                <a:ea typeface="HG明朝B" panose="02020809000000000000" pitchFamily="17" charset="-128"/>
              </a:rPr>
              <a:t>第２４回</a:t>
            </a:r>
            <a:r>
              <a:rPr kumimoji="1" lang="en-US" altLang="ja-JP" sz="2000" b="1" dirty="0">
                <a:solidFill>
                  <a:srgbClr val="002060"/>
                </a:solidFill>
                <a:latin typeface="HG明朝B" panose="02020809000000000000" pitchFamily="17" charset="-128"/>
                <a:ea typeface="HG明朝B" panose="02020809000000000000" pitchFamily="17" charset="-128"/>
              </a:rPr>
              <a:t>)</a:t>
            </a:r>
          </a:p>
          <a:p>
            <a:pPr algn="ctr"/>
            <a:r>
              <a:rPr lang="ja-JP" altLang="en-US" sz="2000" b="1" dirty="0">
                <a:solidFill>
                  <a:schemeClr val="accent2">
                    <a:lumMod val="60000"/>
                    <a:lumOff val="40000"/>
                  </a:schemeClr>
                </a:solidFill>
              </a:rPr>
              <a:t>「５年後、１０年後はどうなる？横須賀の自然」</a:t>
            </a:r>
            <a:endParaRPr kumimoji="1" lang="ja-JP" altLang="en-US" sz="2000" b="1" dirty="0">
              <a:solidFill>
                <a:schemeClr val="accent2">
                  <a:lumMod val="60000"/>
                  <a:lumOff val="40000"/>
                </a:schemeClr>
              </a:solidFill>
            </a:endParaRPr>
          </a:p>
        </p:txBody>
      </p:sp>
      <p:pic>
        <p:nvPicPr>
          <p:cNvPr id="6" name="図 5" descr="テレビ画面を見ている人たち&#10;&#10;低い精度で自動的に生成された説明">
            <a:extLst>
              <a:ext uri="{FF2B5EF4-FFF2-40B4-BE49-F238E27FC236}">
                <a16:creationId xmlns:a16="http://schemas.microsoft.com/office/drawing/2014/main" id="{20327EC4-220D-134A-3804-0099E0BA02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233" y="5825316"/>
            <a:ext cx="2870507" cy="2152880"/>
          </a:xfrm>
          <a:prstGeom prst="rect">
            <a:avLst/>
          </a:prstGeom>
        </p:spPr>
      </p:pic>
      <p:pic>
        <p:nvPicPr>
          <p:cNvPr id="8" name="図 7" descr="テレビの画面を見ている人たち&#10;&#10;中程度の精度で自動的に生成された説明">
            <a:extLst>
              <a:ext uri="{FF2B5EF4-FFF2-40B4-BE49-F238E27FC236}">
                <a16:creationId xmlns:a16="http://schemas.microsoft.com/office/drawing/2014/main" id="{C60D2C4A-2680-6164-D2BD-9FA6AA44A8B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33870" y="5825316"/>
            <a:ext cx="2870507" cy="2152880"/>
          </a:xfrm>
          <a:prstGeom prst="rect">
            <a:avLst/>
          </a:prstGeom>
        </p:spPr>
      </p:pic>
      <p:pic>
        <p:nvPicPr>
          <p:cNvPr id="11" name="図 10" descr="天井, 屋内, 建物, テーブル が含まれている画像&#10;&#10;自動的に生成された説明">
            <a:extLst>
              <a:ext uri="{FF2B5EF4-FFF2-40B4-BE49-F238E27FC236}">
                <a16:creationId xmlns:a16="http://schemas.microsoft.com/office/drawing/2014/main" id="{46A0F9C3-8B09-C72E-85C8-91A36090BE9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9807" b="16844"/>
          <a:stretch/>
        </p:blipFill>
        <p:spPr>
          <a:xfrm>
            <a:off x="1614227" y="8050618"/>
            <a:ext cx="3629546" cy="1724460"/>
          </a:xfrm>
          <a:prstGeom prst="rect">
            <a:avLst/>
          </a:prstGeom>
        </p:spPr>
      </p:pic>
    </p:spTree>
    <p:extLst>
      <p:ext uri="{BB962C8B-B14F-4D97-AF65-F5344CB8AC3E}">
        <p14:creationId xmlns:p14="http://schemas.microsoft.com/office/powerpoint/2010/main" val="653786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830</TotalTime>
  <Words>451</Words>
  <Application>Microsoft Office PowerPoint</Application>
  <PresentationFormat>A4 210 x 297 mm</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HG明朝B</vt:lpstr>
      <vt:lpstr>ＭＳ 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よこすか海洋シンポジウム2019（第22回）</dc:title>
  <dc:creator>user51</dc:creator>
  <cp:lastModifiedBy>三笠保存会 広報課長</cp:lastModifiedBy>
  <cp:revision>34</cp:revision>
  <cp:lastPrinted>2022-10-26T00:45:27Z</cp:lastPrinted>
  <dcterms:created xsi:type="dcterms:W3CDTF">2019-10-04T04:27:21Z</dcterms:created>
  <dcterms:modified xsi:type="dcterms:W3CDTF">2022-10-29T07:32:47Z</dcterms:modified>
</cp:coreProperties>
</file>